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7" r:id="rId5"/>
    <p:sldId id="277" r:id="rId6"/>
    <p:sldId id="270" r:id="rId7"/>
    <p:sldId id="271" r:id="rId8"/>
    <p:sldId id="272" r:id="rId9"/>
    <p:sldId id="273" r:id="rId10"/>
    <p:sldId id="274" r:id="rId11"/>
    <p:sldId id="336" r:id="rId12"/>
    <p:sldId id="317" r:id="rId13"/>
    <p:sldId id="318" r:id="rId14"/>
    <p:sldId id="319" r:id="rId15"/>
    <p:sldId id="320" r:id="rId16"/>
    <p:sldId id="321" r:id="rId17"/>
    <p:sldId id="323" r:id="rId18"/>
    <p:sldId id="361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5" r:id="rId29"/>
    <p:sldId id="334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56" r:id="rId38"/>
    <p:sldId id="35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7A6"/>
    <a:srgbClr val="0092CD"/>
    <a:srgbClr val="0000FF"/>
    <a:srgbClr val="FF0000"/>
    <a:srgbClr val="FF8000"/>
    <a:srgbClr val="7F7F7F"/>
    <a:srgbClr val="3C3C3C"/>
    <a:srgbClr val="CCCCCC"/>
    <a:srgbClr val="ED9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5" autoAdjust="0"/>
    <p:restoredTop sz="89683" autoAdjust="0"/>
  </p:normalViewPr>
  <p:slideViewPr>
    <p:cSldViewPr snapToGrid="0">
      <p:cViewPr varScale="1">
        <p:scale>
          <a:sx n="65" d="100"/>
          <a:sy n="65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8"/>
    </p:cViewPr>
  </p:sorterViewPr>
  <p:notesViewPr>
    <p:cSldViewPr snapToGrid="0">
      <p:cViewPr varScale="1">
        <p:scale>
          <a:sx n="113" d="100"/>
          <a:sy n="113" d="100"/>
        </p:scale>
        <p:origin x="-3224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3842C4F-D0E2-40D9-B49E-23ABD842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9"/>
            <a:ext cx="513913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HelveticaNeueLT Pro 55 Roman" pitchFamily="1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E6BE6992-9ADB-4E08-AFF3-3F9700E0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Pro 55 Roman" pitchFamily="1" charset="0"/>
        <a:ea typeface="ヒラギノ角ゴ Pro W3" pitchFamily="1" charset="-128"/>
        <a:cs typeface="ヒラギノ角ゴ Pro W3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Pro 55 Roman" pitchFamily="1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Pro 55 Roman" pitchFamily="1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Pro 55 Roman" pitchFamily="1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Pro 55 Roman" pitchFamily="1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6995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1592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878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10979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0645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177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5280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6282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3259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47626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3085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19443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95556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9397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43738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4971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7957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69324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58949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89634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86614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8181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79182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32750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01473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52508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56771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76951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6214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3260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3944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5732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045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6205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1867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B_PPT Cover Slide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6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0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3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14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21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44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3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95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nsidePag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ヒラギノ角ゴ Pro W3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4F76"/>
        </a:buClr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4F76"/>
        </a:buClr>
        <a:buFont typeface="Arial" pitchFamily="34" charset="0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4F76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4F76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14F7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14F7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14F7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14F7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154238" y="3233738"/>
            <a:ext cx="5396936" cy="22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ED9227"/>
                </a:solidFill>
              </a:rPr>
              <a:t>Financial Planning:  </a:t>
            </a:r>
          </a:p>
          <a:p>
            <a:pPr eaLnBrk="1" hangingPunct="1"/>
            <a:r>
              <a:rPr lang="en-US" altLang="en-US" sz="3600" dirty="0">
                <a:solidFill>
                  <a:srgbClr val="ED9227"/>
                </a:solidFill>
              </a:rPr>
              <a:t>Savings, Investments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Set a dollar amount and deadline.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Break your goal into smaller goals.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Write down your goal and post it </a:t>
            </a:r>
            <a:br>
              <a:rPr lang="en-US" altLang="en-US"/>
            </a:br>
            <a:r>
              <a:rPr lang="en-US" altLang="en-US"/>
              <a:t>where you can see it every day.</a:t>
            </a:r>
            <a:endParaRPr lang="en-CA" altLang="en-US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349250" y="1273175"/>
            <a:ext cx="1839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Make your goals specific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DC42C82C-BD4D-4EA1-9312-C7C729DB0402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9</a:t>
            </a:fld>
            <a:endParaRPr lang="en-US" altLang="en-US"/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Set up an emergency fund.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Pay yourself first.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Make savings automatic.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Grow your savings.</a:t>
            </a:r>
            <a:endParaRPr lang="en-CA" altLang="en-US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49250" y="1273175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Savings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DDFCD134-4949-408D-9AD9-1ED0D0FECC59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10</a:t>
            </a:fld>
            <a:endParaRPr lang="en-US" altLang="en-US"/>
          </a:p>
        </p:txBody>
      </p:sp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3690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6175" indent="-2317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Set up direct debits from your bank account</a:t>
            </a:r>
            <a:br>
              <a:rPr lang="en-US" altLang="en-US"/>
            </a:br>
            <a:r>
              <a:rPr lang="en-US" altLang="en-US"/>
              <a:t>or paycheque. 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Save 5% to 10% of your take-home pay.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/>
              <a:t>If you earn $2,000 a month after tax: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altLang="en-US"/>
              <a:t>Saving 5 percent = $100 a month = </a:t>
            </a:r>
            <a:br>
              <a:rPr lang="en-US" altLang="en-US"/>
            </a:br>
            <a:r>
              <a:rPr lang="en-US" altLang="en-US"/>
              <a:t>$1,200 a year.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altLang="en-US"/>
              <a:t>Saving 10 percent = $200 a month = </a:t>
            </a:r>
            <a:br>
              <a:rPr lang="en-US" altLang="en-US"/>
            </a:br>
            <a:r>
              <a:rPr lang="en-US" altLang="en-US"/>
              <a:t>$2,400 a year. </a:t>
            </a:r>
          </a:p>
          <a:p>
            <a:pPr lvl="2">
              <a:lnSpc>
                <a:spcPct val="11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Extra money (from gifts, tax refunds, etc.) </a:t>
            </a:r>
            <a:br>
              <a:rPr lang="en-US" altLang="en-US"/>
            </a:br>
            <a:r>
              <a:rPr lang="en-US" altLang="en-US"/>
              <a:t>or a raise? Save it.</a:t>
            </a:r>
            <a:endParaRPr lang="en-CA" altLang="en-US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49250" y="1273175"/>
            <a:ext cx="1839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Make your savings automatic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CFCACF8B-C6EF-423A-9908-8BF3D111EC81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11</a:t>
            </a:fld>
            <a:endParaRPr lang="en-US" altLang="en-US"/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1273175"/>
            <a:ext cx="2328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Compounding </a:t>
            </a:r>
            <a:br>
              <a:rPr lang="en-US" altLang="en-US" b="1"/>
            </a:br>
            <a:r>
              <a:rPr lang="en-US" altLang="en-US" b="1"/>
              <a:t>makes your money grow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20E1E77-2C05-4D3B-B6D7-3957B74956B7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12</a:t>
            </a:fld>
            <a:endParaRPr lang="en-US" altLang="en-US"/>
          </a:p>
        </p:txBody>
      </p:sp>
      <p:pic>
        <p:nvPicPr>
          <p:cNvPr id="58372" name="Picture 7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235075"/>
            <a:ext cx="50847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C55D894-8A7A-4EB3-81C0-DFB9D52F1A13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13</a:t>
            </a:fld>
            <a:endParaRPr lang="en-US" altLang="en-US"/>
          </a:p>
        </p:txBody>
      </p:sp>
      <p:pic>
        <p:nvPicPr>
          <p:cNvPr id="59395" name="Picture 8" descr="Page38-pres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904875"/>
            <a:ext cx="2319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20799" y="2895600"/>
          <a:ext cx="6845301" cy="22850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8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512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Actions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Amy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Amanda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fr-CA" dirty="0" err="1"/>
                        <a:t>Starts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saving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at</a:t>
                      </a:r>
                      <a:r>
                        <a:rPr lang="fr-CA" dirty="0"/>
                        <a:t>: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554">
                <a:tc>
                  <a:txBody>
                    <a:bodyPr/>
                    <a:lstStyle/>
                    <a:p>
                      <a:r>
                        <a:rPr lang="fr-CA" dirty="0" err="1"/>
                        <a:t>Puts</a:t>
                      </a:r>
                      <a:r>
                        <a:rPr lang="fr-CA" dirty="0"/>
                        <a:t> $1,000 a </a:t>
                      </a:r>
                      <a:r>
                        <a:rPr lang="fr-CA" dirty="0" err="1"/>
                        <a:t>year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into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her</a:t>
                      </a:r>
                      <a:r>
                        <a:rPr lang="fr-CA" dirty="0"/>
                        <a:t> RRSP to </a:t>
                      </a:r>
                      <a:r>
                        <a:rPr lang="fr-CA" dirty="0" err="1"/>
                        <a:t>age</a:t>
                      </a:r>
                      <a:r>
                        <a:rPr lang="fr-CA" dirty="0"/>
                        <a:t>: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fr-CA" dirty="0"/>
                        <a:t>Total </a:t>
                      </a:r>
                      <a:r>
                        <a:rPr lang="fr-CA" dirty="0" err="1"/>
                        <a:t>she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saved</a:t>
                      </a:r>
                      <a:r>
                        <a:rPr lang="fr-CA" dirty="0"/>
                        <a:t>: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$15,000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$35,000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841853C3-E08C-489C-87A2-93B6410663A5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14</a:t>
            </a:fld>
            <a:endParaRPr lang="en-US" altLang="en-US"/>
          </a:p>
        </p:txBody>
      </p:sp>
      <p:pic>
        <p:nvPicPr>
          <p:cNvPr id="60419" name="Picture 8" descr="Page38-pres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879475"/>
            <a:ext cx="2319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1295400" y="4162425"/>
            <a:ext cx="69723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/>
              <a:t>Conclusion: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/>
              <a:t>Start saving as soon as possible (the sooner </a:t>
            </a:r>
            <a:br>
              <a:rPr lang="en-US" altLang="en-US"/>
            </a:br>
            <a:r>
              <a:rPr lang="en-US" altLang="en-US"/>
              <a:t>the better)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en-US"/>
              <a:t>Save as long as you can (for a long period </a:t>
            </a:r>
            <a:br>
              <a:rPr lang="en-US" altLang="en-US"/>
            </a:br>
            <a:r>
              <a:rPr lang="en-US" altLang="en-US"/>
              <a:t>of time)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20799" y="2921000"/>
          <a:ext cx="6845301" cy="9670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8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512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Actions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Amy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Amanda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fr-CA" sz="2000" dirty="0"/>
                        <a:t>Total </a:t>
                      </a:r>
                      <a:r>
                        <a:rPr lang="fr-CA" sz="2000" dirty="0" err="1"/>
                        <a:t>she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earns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at</a:t>
                      </a:r>
                      <a:r>
                        <a:rPr lang="fr-CA" sz="2000" dirty="0"/>
                        <a:t> </a:t>
                      </a:r>
                      <a:r>
                        <a:rPr lang="fr-CA" sz="2000" dirty="0" err="1"/>
                        <a:t>age</a:t>
                      </a:r>
                      <a:r>
                        <a:rPr lang="fr-CA" sz="2000" dirty="0"/>
                        <a:t> 65: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$141,700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$116,100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1206500" y="14763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altLang="en-US" b="1"/>
              <a:t>Rule of 72: Time it takes to double your money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A3C4099C-A930-4BC1-899F-E5BFFE9DCFF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15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1100" y="2209800"/>
          <a:ext cx="7086600" cy="35433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Interest</a:t>
                      </a:r>
                      <a:r>
                        <a:rPr lang="fr-CA" dirty="0"/>
                        <a:t>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Your</a:t>
                      </a:r>
                      <a:r>
                        <a:rPr lang="fr-CA" dirty="0"/>
                        <a:t> money doubles in: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36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18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7.2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 </a:t>
                      </a:r>
                      <a:r>
                        <a:rPr lang="fr-CA" dirty="0" err="1"/>
                        <a:t>years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Risk and return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D26ACBE-0EC1-4709-A907-B50C0FDEE391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16</a:t>
            </a:fld>
            <a:endParaRPr lang="en-US" altLang="en-US"/>
          </a:p>
        </p:txBody>
      </p:sp>
      <p:pic>
        <p:nvPicPr>
          <p:cNvPr id="62468" name="Picture 8" descr="Pic slide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50963"/>
            <a:ext cx="60991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Four types of investments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4005F37-A3C9-481A-A41B-1867E99D7EF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17</a:t>
            </a:fld>
            <a:endParaRPr lang="en-US" altLang="en-US"/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Investments that pay interest </a:t>
            </a:r>
            <a:br>
              <a:rPr lang="en-US" altLang="en-US" dirty="0"/>
            </a:br>
            <a:r>
              <a:rPr lang="en-US" altLang="en-US" dirty="0"/>
              <a:t>(savings accounts, CSBs, GICs, etc.).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Shares in a company (stocks, mutual </a:t>
            </a:r>
            <a:br>
              <a:rPr lang="en-US" altLang="en-US" dirty="0"/>
            </a:br>
            <a:r>
              <a:rPr lang="en-US" altLang="en-US" dirty="0"/>
              <a:t>funds that invest in stocks, etc.).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Property (real estate, art, precious metals, etc.).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Direct investment in a business.</a:t>
            </a:r>
          </a:p>
        </p:txBody>
      </p:sp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 dirty="0"/>
              <a:t>Account Comparison Tool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40A473D-811B-4940-BA6C-C57619E1AD06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18</a:t>
            </a:fld>
            <a:endParaRPr lang="en-US" altLang="en-US"/>
          </a:p>
        </p:txBody>
      </p:sp>
      <p:sp>
        <p:nvSpPr>
          <p:cNvPr id="64517" name="TextBox 8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22" y="1273175"/>
            <a:ext cx="6298353" cy="3418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Control your financial future.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Achieve your life goals.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Provide for yourself and your family.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Be a smarter consumer.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Reduce stress and sleep better at night.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49250" y="1273175"/>
            <a:ext cx="18399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Benefits of being more financially literate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8C9630A9-ADAA-4C66-B5B9-ECC12350627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</a:t>
            </a:fld>
            <a:endParaRPr lang="en-US" altLang="en-US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Canada Savings Bonds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263C228-5390-4DC2-A7B8-A967E9477C6C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19</a:t>
            </a:fld>
            <a:endParaRPr lang="en-US" altLang="en-US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Available from early October to </a:t>
            </a:r>
            <a:br>
              <a:rPr lang="en-US" altLang="en-US" dirty="0"/>
            </a:br>
            <a:r>
              <a:rPr lang="en-US" altLang="en-US" dirty="0"/>
              <a:t>December each year.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Opt for regular or compound interest.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Buy online, where you bank or invest, or at </a:t>
            </a:r>
            <a:br>
              <a:rPr lang="en-US" altLang="en-US" dirty="0"/>
            </a:br>
            <a:r>
              <a:rPr lang="en-US" altLang="en-US" dirty="0"/>
              <a:t>your workplace through payroll deduction.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Canada Savings Bonds: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/>
              <a:t>Cashable any time, but no interest paid </a:t>
            </a:r>
            <a:br>
              <a:rPr lang="en-US" altLang="en-US" dirty="0"/>
            </a:br>
            <a:r>
              <a:rPr lang="en-US" altLang="en-US" dirty="0"/>
              <a:t>if cashed within first three months.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Canada Premium Bonds: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/>
              <a:t>Cashable only once a year but </a:t>
            </a:r>
            <a:br>
              <a:rPr lang="en-US" altLang="en-US" dirty="0"/>
            </a:br>
            <a:r>
              <a:rPr lang="en-US" altLang="en-US" dirty="0"/>
              <a:t>pay more.</a:t>
            </a:r>
          </a:p>
        </p:txBody>
      </p:sp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GICs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81E9E09-E7BF-4CBD-AB7D-EF1A20963654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20</a:t>
            </a:fld>
            <a:endParaRPr lang="en-US" altLang="en-US"/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Your money is locked up for a period of time, </a:t>
            </a:r>
            <a:br>
              <a:rPr lang="en-US" altLang="en-US" dirty="0"/>
            </a:br>
            <a:r>
              <a:rPr lang="en-US" altLang="en-US" dirty="0"/>
              <a:t>ranging from less than 1 month to 10 years.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Generally, the longer the term, the higher </a:t>
            </a:r>
            <a:br>
              <a:rPr lang="en-US" altLang="en-US" dirty="0"/>
            </a:br>
            <a:r>
              <a:rPr lang="en-US" altLang="en-US" dirty="0"/>
              <a:t>the rate of interest.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Traditional GICs: principal and return </a:t>
            </a:r>
            <a:br>
              <a:rPr lang="en-US" altLang="en-US" dirty="0"/>
            </a:br>
            <a:r>
              <a:rPr lang="en-US" altLang="en-US" dirty="0"/>
              <a:t>are guaranteed.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HelveticaNeueLT Pro 55 Roman"/>
              </a:rPr>
              <a:t>“</a:t>
            </a:r>
            <a:r>
              <a:rPr lang="en-US" altLang="en-US" dirty="0"/>
              <a:t>Market-linked</a:t>
            </a:r>
            <a:r>
              <a:rPr lang="en-US" altLang="en-US" dirty="0">
                <a:latin typeface="HelveticaNeueLT Pro 55 Roman"/>
              </a:rPr>
              <a:t>”</a:t>
            </a:r>
            <a:r>
              <a:rPr lang="en-US" altLang="en-US" dirty="0"/>
              <a:t> GICs: principal is guaranteed, </a:t>
            </a:r>
            <a:br>
              <a:rPr lang="en-US" altLang="en-US" dirty="0"/>
            </a:br>
            <a:r>
              <a:rPr lang="en-US" altLang="en-US" dirty="0"/>
              <a:t>but returns are linked to a stock market index, </a:t>
            </a:r>
            <a:br>
              <a:rPr lang="en-US" altLang="en-US" dirty="0"/>
            </a:br>
            <a:r>
              <a:rPr lang="en-US" altLang="en-US" dirty="0"/>
              <a:t>so they fluctuate.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You can also get cashable GICs, which are more flexible but have lower rates.</a:t>
            </a: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Stocks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DE8092A2-F2AA-443E-9244-78644C92BCD0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en-US" altLang="en-US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49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Shares in a company; you are partial owner </a:t>
            </a:r>
            <a:br>
              <a:rPr lang="en-US" altLang="en-US" dirty="0"/>
            </a:br>
            <a:r>
              <a:rPr lang="en-US" altLang="en-US" dirty="0"/>
              <a:t>of the company.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Share prices and returns can be positive </a:t>
            </a:r>
            <a:br>
              <a:rPr lang="en-US" altLang="en-US" dirty="0"/>
            </a:br>
            <a:r>
              <a:rPr lang="en-US" altLang="en-US" dirty="0"/>
              <a:t>or negative.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No guarantee of income: you could lose your </a:t>
            </a:r>
            <a:br>
              <a:rPr lang="en-US" altLang="en-US" dirty="0"/>
            </a:br>
            <a:r>
              <a:rPr lang="en-US" altLang="en-US" dirty="0"/>
              <a:t>whole investment.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Traded on stock exchanges or </a:t>
            </a:r>
            <a:br>
              <a:rPr lang="en-US" altLang="en-US" dirty="0"/>
            </a:br>
            <a:r>
              <a:rPr lang="en-US" altLang="en-US" dirty="0"/>
              <a:t>over-the-counter markets.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Stocks have outperformed other investment </a:t>
            </a:r>
            <a:br>
              <a:rPr lang="en-US" altLang="en-US" dirty="0"/>
            </a:br>
            <a:r>
              <a:rPr lang="en-US" altLang="en-US" dirty="0"/>
              <a:t>options by a wide margin over periods of </a:t>
            </a:r>
            <a:br>
              <a:rPr lang="en-US" altLang="en-US" dirty="0"/>
            </a:br>
            <a:r>
              <a:rPr lang="en-US" altLang="en-US" dirty="0"/>
              <a:t>10 years or more – but they are not guaranteed. They can lose value. 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Why invest </a:t>
            </a:r>
            <a:br>
              <a:rPr lang="en-US" altLang="en-US" b="1"/>
            </a:br>
            <a:r>
              <a:rPr lang="en-US" altLang="en-US" b="1"/>
              <a:t>in mutual funds?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86E4B80E-EC31-4175-833F-0B3BC76C1257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22</a:t>
            </a:fld>
            <a:endParaRPr lang="en-US" altLang="en-US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Professional management.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Diversification: your money is spread over  </a:t>
            </a:r>
            <a:br>
              <a:rPr lang="en-US" altLang="en-US" dirty="0"/>
            </a:br>
            <a:r>
              <a:rPr lang="en-US" altLang="en-US" dirty="0"/>
              <a:t>several investments.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Ease of access: you can generally sell </a:t>
            </a:r>
            <a:br>
              <a:rPr lang="en-US" altLang="en-US" dirty="0"/>
            </a:br>
            <a:r>
              <a:rPr lang="en-US" altLang="en-US" dirty="0"/>
              <a:t>any time.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/>
              <a:t>Readily available through most </a:t>
            </a:r>
            <a:br>
              <a:rPr lang="en-US" altLang="en-US" dirty="0"/>
            </a:br>
            <a:r>
              <a:rPr lang="en-US" altLang="en-US" dirty="0"/>
              <a:t>financial institutions.</a:t>
            </a:r>
          </a:p>
        </p:txBody>
      </p:sp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Questions to ask a prospective financial advisor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4FC27267-B172-45F1-B7BE-82E57D7E0FD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23</a:t>
            </a:fld>
            <a:endParaRPr lang="en-US" altLang="en-US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What is your background, experience </a:t>
            </a:r>
            <a:br>
              <a:rPr lang="en-US" altLang="en-US"/>
            </a:br>
            <a:r>
              <a:rPr lang="en-US" altLang="en-US"/>
              <a:t>and track record?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Is your firm registered with a securities </a:t>
            </a:r>
            <a:br>
              <a:rPr lang="en-US" altLang="en-US"/>
            </a:br>
            <a:r>
              <a:rPr lang="en-US" altLang="en-US"/>
              <a:t>commission or other formal body?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What can you do for me? Provide advice only, </a:t>
            </a:r>
            <a:br>
              <a:rPr lang="en-US" altLang="en-US"/>
            </a:br>
            <a:r>
              <a:rPr lang="en-US" altLang="en-US"/>
              <a:t>sell products, help me build a financial plan?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What products do you sell?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How do you get paid?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How do you work with your clients?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Can you provide references?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The three knows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49AF371B-C149-43F9-9C42-CBAF29AFA460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24</a:t>
            </a:fld>
            <a:endParaRPr lang="en-US" altLang="en-US"/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Know yourself: your investment goals </a:t>
            </a:r>
            <a:br>
              <a:rPr lang="en-US" altLang="en-US"/>
            </a:br>
            <a:r>
              <a:rPr lang="en-US" altLang="en-US"/>
              <a:t>and timeline, your risk tolerance.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Know your investment: is it right for you?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/>
              <a:t>Know your advisor.</a:t>
            </a:r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CA" altLang="en-US" b="1"/>
              <a:t>Registered </a:t>
            </a:r>
            <a:br>
              <a:rPr lang="en-CA" altLang="en-US" b="1"/>
            </a:br>
            <a:r>
              <a:rPr lang="en-CA" altLang="en-US" b="1"/>
              <a:t>tax plans </a:t>
            </a:r>
            <a:endParaRPr lang="en-US" altLang="en-US" b="1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1F7DF164-C0FE-4F6A-8096-568D1FC875D6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25</a:t>
            </a:fld>
            <a:endParaRPr lang="en-US" altLang="en-US"/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2247900" y="1331913"/>
            <a:ext cx="687705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CA" altLang="en-US"/>
              <a:t>Tax-Free Savings Accounts (TFSAs): </a:t>
            </a:r>
            <a:br>
              <a:rPr lang="en-CA" altLang="en-US"/>
            </a:br>
            <a:r>
              <a:rPr lang="en-CA" altLang="en-US"/>
              <a:t>earn income from investments without </a:t>
            </a:r>
            <a:br>
              <a:rPr lang="en-CA" altLang="en-US"/>
            </a:br>
            <a:r>
              <a:rPr lang="en-CA" altLang="en-US"/>
              <a:t>paying taxes on the income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en-US"/>
              <a:t>Registered Retirement Savings Plans (RRSPs):</a:t>
            </a:r>
            <a:br>
              <a:rPr lang="en-CA" altLang="en-US"/>
            </a:br>
            <a:r>
              <a:rPr lang="en-CA" altLang="en-US"/>
              <a:t>defer paying income tax until retirement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en-US"/>
              <a:t>Registered Education Savings Plans (RESPs): </a:t>
            </a:r>
            <a:br>
              <a:rPr lang="en-CA" altLang="en-US"/>
            </a:br>
            <a:r>
              <a:rPr lang="en-CA" altLang="en-US"/>
              <a:t>shift the tax to a student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en-US"/>
              <a:t>Registered Disability Savings Plans (RDSPs):</a:t>
            </a:r>
            <a:br>
              <a:rPr lang="en-CA" altLang="en-US"/>
            </a:br>
            <a:r>
              <a:rPr lang="en-CA" altLang="en-US"/>
              <a:t>shift the tax to someone with a disability </a:t>
            </a:r>
          </a:p>
        </p:txBody>
      </p:sp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2154238" y="3233738"/>
            <a:ext cx="5568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Budget and financial plan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6FF09D4-95FF-4DDE-A707-4C6055D1A3CF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27</a:t>
            </a:fld>
            <a:endParaRPr lang="en-US" altLang="en-US"/>
          </a:p>
        </p:txBody>
      </p:sp>
      <p:pic>
        <p:nvPicPr>
          <p:cNvPr id="73732" name="Picture 7" descr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04938"/>
            <a:ext cx="60452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1273175"/>
            <a:ext cx="21891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How can a financial plan help you?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D1DE3BF-F09D-40BB-9798-72EFF6279039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28</a:t>
            </a:fld>
            <a:endParaRPr lang="en-US" altLang="en-US"/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266950" y="1331913"/>
            <a:ext cx="68770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Minimize your taxes.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Cover insurance needs.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Buy a home and pay off the mortgage quickly.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Fund your children</a:t>
            </a:r>
            <a:r>
              <a:rPr lang="en-US" altLang="en-US">
                <a:latin typeface="HelveticaNeueLT Pro 55 Roman"/>
              </a:rPr>
              <a:t>’</a:t>
            </a:r>
            <a:r>
              <a:rPr lang="en-US" altLang="en-US"/>
              <a:t>s education.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Optimize employee benefits and pensions.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Save and plan for retirement.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Fund long-term health issues.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Care for elderly parents.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Manage estate planning and how to transfer </a:t>
            </a:r>
            <a:br>
              <a:rPr lang="en-US" altLang="en-US"/>
            </a:br>
            <a:r>
              <a:rPr lang="en-US" altLang="en-US"/>
              <a:t>wealth in families.</a:t>
            </a:r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dirty="0"/>
              <a:t>The current average percentage of their income that Canadians save is:</a:t>
            </a:r>
          </a:p>
          <a:p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2.6%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7.5%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10%	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EA2659DB-7920-4718-ACAB-396CA1219B7B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</a:t>
            </a:fld>
            <a:endParaRPr lang="en-US" altLang="en-US"/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F4D44C9-90E3-478A-81CF-37947291D586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29</a:t>
            </a:fld>
            <a:endParaRPr lang="en-US" altLang="en-US"/>
          </a:p>
        </p:txBody>
      </p:sp>
      <p:pic>
        <p:nvPicPr>
          <p:cNvPr id="75779" name="Picture 8" descr="Pic slide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817563"/>
            <a:ext cx="523557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6364375-3481-41CC-850F-C4E77C8F308B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30</a:t>
            </a:fld>
            <a:endParaRPr lang="en-US" altLang="en-US"/>
          </a:p>
        </p:txBody>
      </p:sp>
      <p:pic>
        <p:nvPicPr>
          <p:cNvPr id="76803" name="Picture 6" descr="Pic slide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863600"/>
            <a:ext cx="365125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8618D97-F7DB-47EF-8512-733455FBAC5B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31</a:t>
            </a:fld>
            <a:endParaRPr lang="en-US" altLang="en-US"/>
          </a:p>
        </p:txBody>
      </p:sp>
      <p:pic>
        <p:nvPicPr>
          <p:cNvPr id="77827" name="Picture 7" descr="Pic slide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879475"/>
            <a:ext cx="46228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2C70850C-02AB-46A5-9792-B77D357682AA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32</a:t>
            </a:fld>
            <a:endParaRPr lang="en-US" altLang="en-US"/>
          </a:p>
        </p:txBody>
      </p:sp>
      <p:pic>
        <p:nvPicPr>
          <p:cNvPr id="78851" name="Picture 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19150"/>
            <a:ext cx="457835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FINANCIAL PLANNING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2154238" y="3233738"/>
            <a:ext cx="59007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EC8203"/>
                </a:solidFill>
              </a:rPr>
              <a:t>SUMMARY AND WRAP-UP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0" y="1160463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What have we learned? 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F386F6D-1509-438A-BAD9-69FC18B249D7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34</a:t>
            </a:fld>
            <a:endParaRPr lang="en-US" altLang="en-US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2266950" y="911225"/>
            <a:ext cx="68770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Tx/>
              <a:buChar char="•"/>
            </a:pPr>
            <a:r>
              <a:rPr lang="en-US" altLang="en-US" sz="2200"/>
              <a:t>Keep track of your income and your expenses </a:t>
            </a:r>
            <a:br>
              <a:rPr lang="en-US" altLang="en-US" sz="2200"/>
            </a:br>
            <a:r>
              <a:rPr lang="en-US" altLang="en-US" sz="2200"/>
              <a:t>in a budget.</a:t>
            </a:r>
          </a:p>
          <a:p>
            <a:pPr>
              <a:buFontTx/>
              <a:buChar char="•"/>
            </a:pPr>
            <a:r>
              <a:rPr lang="en-US" altLang="en-US" sz="2200"/>
              <a:t>Save money by questioning your bills and </a:t>
            </a:r>
            <a:br>
              <a:rPr lang="en-US" altLang="en-US" sz="2200"/>
            </a:br>
            <a:r>
              <a:rPr lang="en-US" altLang="en-US" sz="2200"/>
              <a:t>reducing your </a:t>
            </a:r>
            <a:r>
              <a:rPr lang="en-US" altLang="en-US" sz="2200">
                <a:latin typeface="HelveticaNeueLT Pro 55 Roman"/>
              </a:rPr>
              <a:t>“</a:t>
            </a:r>
            <a:r>
              <a:rPr lang="en-US" altLang="en-US" sz="2200"/>
              <a:t>latte factor.</a:t>
            </a:r>
            <a:r>
              <a:rPr lang="en-US" altLang="en-US" sz="2200">
                <a:latin typeface="HelveticaNeueLT Pro 55 Roman"/>
              </a:rPr>
              <a:t>”</a:t>
            </a:r>
            <a:r>
              <a:rPr lang="en-US" altLang="en-US" sz="2200"/>
              <a:t> </a:t>
            </a:r>
          </a:p>
          <a:p>
            <a:pPr>
              <a:buFontTx/>
              <a:buChar char="•"/>
            </a:pPr>
            <a:r>
              <a:rPr lang="en-US" altLang="en-US" sz="2200"/>
              <a:t>Pay yourself first with automatic savings.</a:t>
            </a:r>
          </a:p>
          <a:p>
            <a:pPr>
              <a:buFontTx/>
              <a:buChar char="•"/>
            </a:pPr>
            <a:r>
              <a:rPr lang="en-US" altLang="en-US" sz="2200"/>
              <a:t>Start an emergency fund.</a:t>
            </a:r>
          </a:p>
          <a:p>
            <a:pPr>
              <a:buFontTx/>
              <a:buChar char="•"/>
            </a:pPr>
            <a:r>
              <a:rPr lang="en-US" altLang="en-US" sz="2200"/>
              <a:t>Shop around for the best banking accounts, credit cards and service plans.</a:t>
            </a:r>
          </a:p>
          <a:p>
            <a:pPr>
              <a:buFontTx/>
              <a:buChar char="•"/>
            </a:pPr>
            <a:r>
              <a:rPr lang="en-US" altLang="en-US" sz="2200"/>
              <a:t>Pay all debts on time and in full, if possible.</a:t>
            </a:r>
          </a:p>
          <a:p>
            <a:pPr>
              <a:buFontTx/>
              <a:buChar char="•"/>
            </a:pPr>
            <a:r>
              <a:rPr lang="en-US" altLang="en-US" sz="2200"/>
              <a:t>Set clear savings goals.</a:t>
            </a:r>
          </a:p>
          <a:p>
            <a:pPr>
              <a:buFontTx/>
              <a:buChar char="•"/>
            </a:pPr>
            <a:r>
              <a:rPr lang="en-US" altLang="en-US" sz="2200"/>
              <a:t>Find a licensed financial advisor for long-term </a:t>
            </a:r>
            <a:br>
              <a:rPr lang="en-US" altLang="en-US" sz="2200"/>
            </a:br>
            <a:r>
              <a:rPr lang="en-US" altLang="en-US" sz="2200"/>
              <a:t>investment guidance.</a:t>
            </a:r>
          </a:p>
          <a:p>
            <a:pPr>
              <a:buFontTx/>
              <a:buChar char="•"/>
            </a:pPr>
            <a:r>
              <a:rPr lang="en-US" altLang="en-US" sz="2200"/>
              <a:t>Use RRSPs and TFSAs to let your savings </a:t>
            </a:r>
            <a:br>
              <a:rPr lang="en-US" altLang="en-US" sz="2200"/>
            </a:br>
            <a:r>
              <a:rPr lang="en-US" altLang="en-US" sz="2200"/>
              <a:t>grow tax-free.</a:t>
            </a:r>
          </a:p>
          <a:p>
            <a:pPr>
              <a:buFontTx/>
              <a:buChar char="•"/>
            </a:pPr>
            <a:r>
              <a:rPr lang="en-US" altLang="en-US" sz="2200"/>
              <a:t>Secure your identity and avoid identity theft.</a:t>
            </a:r>
          </a:p>
        </p:txBody>
      </p:sp>
      <p:sp>
        <p:nvSpPr>
          <p:cNvPr id="92165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SUMMARY AND WRAP-UP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CA" altLang="en-US" dirty="0"/>
              <a:t>In 2017, the average household debt of Canadians was: </a:t>
            </a:r>
          </a:p>
          <a:p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CA" altLang="en-US" dirty="0"/>
              <a:t>$26,000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dirty="0"/>
              <a:t>$56,000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dirty="0"/>
              <a:t>$158,000</a:t>
            </a:r>
          </a:p>
          <a:p>
            <a:r>
              <a:rPr lang="en-US" altLang="en-US" dirty="0"/>
              <a:t>	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58456E3F-5A8E-474A-A7C6-2E4E77BE8802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3</a:t>
            </a:fld>
            <a:endParaRPr lang="en-US" altLang="en-US"/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In 2016, the total reported dollar loss by victims of identity theft in Canada was about:</a:t>
            </a:r>
          </a:p>
          <a:p>
            <a:pPr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 </a:t>
            </a:r>
            <a:endParaRPr lang="en-CA" dirty="0">
              <a:latin typeface="Arial" charset="0"/>
              <a:ea typeface="ヒラギノ角ゴ Pro W3" pitchFamily="1" charset="-128"/>
              <a:cs typeface="+mn-cs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$7 million</a:t>
            </a:r>
            <a:endParaRPr lang="en-CA" dirty="0">
              <a:latin typeface="Arial" charset="0"/>
              <a:ea typeface="ヒラギノ角ゴ Pro W3" pitchFamily="1" charset="-128"/>
              <a:cs typeface="+mn-cs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$9 million</a:t>
            </a:r>
            <a:endParaRPr lang="en-CA" dirty="0">
              <a:latin typeface="Arial" charset="0"/>
              <a:ea typeface="ヒラギノ角ゴ Pro W3" pitchFamily="1" charset="-128"/>
              <a:cs typeface="+mn-cs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$11.7 million</a:t>
            </a:r>
            <a:endParaRPr lang="en-CA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689A4E4F-9CAC-46BF-81A6-DE6D8CAA07B2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4</a:t>
            </a:fld>
            <a:endParaRPr lang="en-US" altLang="en-US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CA" altLang="en-US" dirty="0"/>
              <a:t>In 2009-2010, the average debt:</a:t>
            </a:r>
          </a:p>
          <a:p>
            <a:endParaRPr lang="en-CA" altLang="en-US" dirty="0"/>
          </a:p>
          <a:p>
            <a:r>
              <a:rPr lang="en-CA" altLang="en-US" dirty="0"/>
              <a:t>For college graduates was: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$3,500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$8,500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$14,900</a:t>
            </a:r>
          </a:p>
          <a:p>
            <a:pPr lvl="1"/>
            <a:endParaRPr lang="en-CA" altLang="en-US" dirty="0"/>
          </a:p>
          <a:p>
            <a:r>
              <a:rPr lang="en-CA" altLang="en-US" dirty="0"/>
              <a:t>For a university graduates was: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$11,500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$26,000</a:t>
            </a:r>
          </a:p>
          <a:p>
            <a:pPr lvl="1">
              <a:buFont typeface="+mj-lt"/>
              <a:buAutoNum type="arabicPeriod"/>
            </a:pPr>
            <a:r>
              <a:rPr lang="en-CA" altLang="en-US" dirty="0"/>
              <a:t>$32,500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E3DEA9BF-E53B-45CB-A8FD-AE204C3A0428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5</a:t>
            </a:fld>
            <a:endParaRPr lang="en-US" altLang="en-US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3912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dirty="0"/>
              <a:t>The percentage of Canadian youth whose parents are not expected to contribute any savings to their education after high school is:</a:t>
            </a:r>
          </a:p>
          <a:p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25%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35%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40%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DAEAC370-51DE-4CEA-8FA4-9E2F6D96257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6</a:t>
            </a:fld>
            <a:endParaRPr lang="en-US" altLang="en-US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2154238" y="3233738"/>
            <a:ext cx="5568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266950" y="1331913"/>
            <a:ext cx="622776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Feel more secure and in control.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Be prepared for emergencies.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Reduce stress and conflict.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Spend with less guilt or fear.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Afford major purchases.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Pay off debt and avoid new debt.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/>
              <a:t>Retire comfortably.</a:t>
            </a:r>
            <a:endParaRPr lang="en-CA" altLang="en-US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49250" y="1273175"/>
            <a:ext cx="1839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Why save for the future?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8445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DD943AE8-D747-4943-92F9-2602E766ADC6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8</a:t>
            </a:fld>
            <a:endParaRPr lang="en-US" altLang="en-US"/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539750" y="339725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SAVING AND INVESTING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36E46B4CBB8458C30419714CF42F8" ma:contentTypeVersion="2" ma:contentTypeDescription="Create a new document." ma:contentTypeScope="" ma:versionID="575ad5a450e428489ef82ab76286b9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82d1b60c5614fdcbdc0c7aa4c73b17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29FEE8-8B88-43CC-9BBF-F49D2D4FB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EDF39-3E69-41C0-8B05-985C6359F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AA86D7-D6CB-46AD-B412-B22D677F80D9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638</Words>
  <Application>Microsoft Office PowerPoint</Application>
  <PresentationFormat>On-screen Show (4:3)</PresentationFormat>
  <Paragraphs>239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HelveticaNeueLT Pro 55 Roman</vt:lpstr>
      <vt:lpstr>ヒラギノ角ゴ Pro W3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Acart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Gerylo</dc:creator>
  <cp:lastModifiedBy>AMANDA SUNDELL</cp:lastModifiedBy>
  <cp:revision>525</cp:revision>
  <cp:lastPrinted>2017-08-24T17:32:34Z</cp:lastPrinted>
  <dcterms:created xsi:type="dcterms:W3CDTF">2007-05-17T17:12:11Z</dcterms:created>
  <dcterms:modified xsi:type="dcterms:W3CDTF">2018-05-13T19:53:31Z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0x0101006D236E46B4CBB8458C30419714CF42F8</vt:lpwstr>
  </property>
</Properties>
</file>